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283" r:id="rId6"/>
    <p:sldId id="282" r:id="rId7"/>
    <p:sldId id="348" r:id="rId8"/>
    <p:sldId id="292" r:id="rId9"/>
    <p:sldId id="324" r:id="rId10"/>
    <p:sldId id="293" r:id="rId11"/>
    <p:sldId id="351" r:id="rId12"/>
    <p:sldId id="352" r:id="rId13"/>
    <p:sldId id="349" r:id="rId14"/>
    <p:sldId id="350" r:id="rId15"/>
    <p:sldId id="291" r:id="rId16"/>
    <p:sldId id="338" r:id="rId17"/>
    <p:sldId id="343" r:id="rId18"/>
    <p:sldId id="344" r:id="rId19"/>
    <p:sldId id="288" r:id="rId20"/>
    <p:sldId id="345" r:id="rId21"/>
    <p:sldId id="346" r:id="rId22"/>
    <p:sldId id="347" r:id="rId23"/>
    <p:sldId id="309" r:id="rId24"/>
  </p:sldIdLst>
  <p:sldSz cx="9144000" cy="6858000" type="screen4x3"/>
  <p:notesSz cx="70104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son Alexander Gonzalez Velandia" initials="NAGV" lastIdx="1" clrIdx="0">
    <p:extLst>
      <p:ext uri="{19B8F6BF-5375-455C-9EA6-DF929625EA0E}">
        <p15:presenceInfo xmlns:p15="http://schemas.microsoft.com/office/powerpoint/2012/main" userId="S-1-5-21-776300533-1804741712-1538882281-110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9" autoAdjust="0"/>
    <p:restoredTop sz="94660"/>
  </p:normalViewPr>
  <p:slideViewPr>
    <p:cSldViewPr snapToGrid="0" snapToObjects="1" showGuides="1">
      <p:cViewPr varScale="1">
        <p:scale>
          <a:sx n="103" d="100"/>
          <a:sy n="103" d="100"/>
        </p:scale>
        <p:origin x="1848" y="114"/>
      </p:cViewPr>
      <p:guideLst>
        <p:guide orient="horz" pos="2160"/>
        <p:guide pos="30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30" Type="http://schemas.openxmlformats.org/officeDocument/2006/relationships/theme" Target="theme/theme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julian%20villar\2017\CUMPLIMIENTO\AGOSTO\para%20publicar\Calidad%20del%20servicio%20Agosto%2020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julian%20villar\2017\CUMPLIMIENTO\AGOSTO\para%20publicar\Calidad%20del%20servicio%20Agosto%202017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julian%20villar\2017\CUMPLIMIENTO\AGOSTO\para%20publicar\Calidad%20del%20servicio%20Agosto%202017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julian%20villar\2017\CUMPLIMIENTO\AGOSTO\para%20publicar\Calidad%20del%20servicio%20Agosto%202017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julian%20villar\2017\CUMPLIMIENTO\AGOSTO\INTERNACIONAL\ANALISIS%20AGRUPA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358923884514424E-2"/>
          <c:y val="0.15740740740740741"/>
          <c:w val="0.84075218722659673"/>
          <c:h val="0.77544655876348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AGOSTO!$I$6</c:f>
              <c:strCache>
                <c:ptCount val="1"/>
                <c:pt idx="0">
                  <c:v>Cumplimiento Servicio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5555555555555558E-3"/>
                  <c:y val="0.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80,56%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25-40FF-851C-0FF64B9A2C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AGOSTO!$I$14</c:f>
              <c:numCache>
                <c:formatCode>0.00%</c:formatCode>
                <c:ptCount val="1"/>
                <c:pt idx="0">
                  <c:v>0.80365281023819446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25-40FF-851C-0FF64B9A2C44}"/>
            </c:ext>
          </c:extLst>
        </c:ser>
        <c:ser>
          <c:idx val="1"/>
          <c:order val="1"/>
          <c:tx>
            <c:strRef>
              <c:f>AGOSTO!$J$6</c:f>
              <c:strCache>
                <c:ptCount val="1"/>
                <c:pt idx="0">
                  <c:v>Cumplimiento Itinerario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5555555555556572E-3"/>
                  <c:y val="0.263888888888888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65,54%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25-40FF-851C-0FF64B9A2C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AGOSTO!$J$14</c:f>
              <c:numCache>
                <c:formatCode>0.00%</c:formatCode>
                <c:ptCount val="1"/>
                <c:pt idx="0">
                  <c:v>0.65428828590740429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25-40FF-851C-0FF64B9A2C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3236992"/>
        <c:axId val="392214032"/>
        <c:axId val="0"/>
      </c:bar3DChart>
      <c:catAx>
        <c:axId val="403236992"/>
        <c:scaling>
          <c:orientation val="minMax"/>
        </c:scaling>
        <c:delete val="1"/>
        <c:axPos val="b"/>
        <c:majorTickMark val="none"/>
        <c:minorTickMark val="none"/>
        <c:tickLblPos val="nextTo"/>
        <c:crossAx val="392214032"/>
        <c:crosses val="autoZero"/>
        <c:auto val="1"/>
        <c:lblAlgn val="ctr"/>
        <c:lblOffset val="100"/>
        <c:noMultiLvlLbl val="0"/>
      </c:catAx>
      <c:valAx>
        <c:axId val="392214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40323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776684164479444E-2"/>
          <c:y val="5.3224336541265731E-2"/>
          <c:w val="0.86266885389326331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2"/>
    </a:solidFill>
    <a:ln w="254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CUMPLIMIENTO CALIDAD DEL SERVICIO DEL TRANSPORTE AEREO REGULAR - AEROLINEAS NACIONALES (COLOMBIANAS)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AGOSTO!$I$6</c:f>
              <c:strCache>
                <c:ptCount val="1"/>
                <c:pt idx="0">
                  <c:v>Cumplimiento Servicio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81,93%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E9-4023-A296-DC607248B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AGOSTO!$H$7:$H$13</c:f>
              <c:strCache>
                <c:ptCount val="7"/>
                <c:pt idx="0">
                  <c:v>ADA</c:v>
                </c:pt>
                <c:pt idx="1">
                  <c:v>EASYFLY</c:v>
                </c:pt>
                <c:pt idx="2">
                  <c:v>AVIANCA</c:v>
                </c:pt>
                <c:pt idx="3">
                  <c:v>SATENA</c:v>
                </c:pt>
                <c:pt idx="4">
                  <c:v>VIVA COLOMBIA</c:v>
                </c:pt>
                <c:pt idx="5">
                  <c:v>LATAM COLOMBIA</c:v>
                </c:pt>
                <c:pt idx="6">
                  <c:v>COPA COLOMBIA</c:v>
                </c:pt>
              </c:strCache>
            </c:strRef>
          </c:cat>
          <c:val>
            <c:numRef>
              <c:f>AGOSTO!$I$7:$I$13</c:f>
              <c:numCache>
                <c:formatCode>0.00%</c:formatCode>
                <c:ptCount val="7"/>
                <c:pt idx="0">
                  <c:v>0.39178082191780822</c:v>
                </c:pt>
                <c:pt idx="1">
                  <c:v>0.80550964187327823</c:v>
                </c:pt>
                <c:pt idx="2">
                  <c:v>0.83560407831814487</c:v>
                </c:pt>
                <c:pt idx="3">
                  <c:v>0.86229508196721316</c:v>
                </c:pt>
                <c:pt idx="4">
                  <c:v>0.87513061650992685</c:v>
                </c:pt>
                <c:pt idx="5">
                  <c:v>0.91319335631463494</c:v>
                </c:pt>
                <c:pt idx="6">
                  <c:v>0.94205607476635511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D-4521-843C-9D18DC7DCA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59125392"/>
        <c:axId val="317046240"/>
      </c:barChart>
      <c:catAx>
        <c:axId val="55912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7046240"/>
        <c:crosses val="autoZero"/>
        <c:auto val="1"/>
        <c:lblAlgn val="ctr"/>
        <c:lblOffset val="100"/>
        <c:noMultiLvlLbl val="0"/>
      </c:catAx>
      <c:valAx>
        <c:axId val="31704624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5912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CUMPLIMIENTO ITINERARIO</a:t>
            </a:r>
            <a:r>
              <a:rPr lang="en-US" b="1" baseline="0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DE TRANSPORTE AEREO REGULAR - AEROLINEAS NACIONALES (COLOMBIANAS)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AGOSTO!$J$6</c:f>
              <c:strCache>
                <c:ptCount val="1"/>
                <c:pt idx="0">
                  <c:v>Cumplimiento Itinerario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44,75%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DC-4245-9158-6F0A6550D0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AGOSTO!$H$7:$H$13</c:f>
              <c:strCache>
                <c:ptCount val="7"/>
                <c:pt idx="0">
                  <c:v>ADA</c:v>
                </c:pt>
                <c:pt idx="1">
                  <c:v>EASYFLY</c:v>
                </c:pt>
                <c:pt idx="2">
                  <c:v>AVIANCA</c:v>
                </c:pt>
                <c:pt idx="3">
                  <c:v>SATENA</c:v>
                </c:pt>
                <c:pt idx="4">
                  <c:v>VIVA COLOMBIA</c:v>
                </c:pt>
                <c:pt idx="5">
                  <c:v>LATAM COLOMBIA</c:v>
                </c:pt>
                <c:pt idx="6">
                  <c:v>COPA COLOMBIA</c:v>
                </c:pt>
              </c:strCache>
            </c:strRef>
          </c:cat>
          <c:val>
            <c:numRef>
              <c:f>AGOSTO!$J$7:$J$13</c:f>
              <c:numCache>
                <c:formatCode>0.00%</c:formatCode>
                <c:ptCount val="7"/>
                <c:pt idx="0">
                  <c:v>0.36386768447837148</c:v>
                </c:pt>
                <c:pt idx="1">
                  <c:v>0.43996388805296421</c:v>
                </c:pt>
                <c:pt idx="2">
                  <c:v>0.63219332377636694</c:v>
                </c:pt>
                <c:pt idx="3">
                  <c:v>0.65477178423236515</c:v>
                </c:pt>
                <c:pt idx="4">
                  <c:v>0.80567580567580566</c:v>
                </c:pt>
                <c:pt idx="5">
                  <c:v>0.81830946363381074</c:v>
                </c:pt>
                <c:pt idx="6">
                  <c:v>0.86523605150214589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A-4702-87BE-AD2A7343D9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59125392"/>
        <c:axId val="3170462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AGOSTO!$I$6</c15:sqref>
                        </c15:formulaRef>
                      </c:ext>
                    </c:extLst>
                    <c:strCache>
                      <c:ptCount val="1"/>
                      <c:pt idx="0">
                        <c:v>Cumplimiento Servicio</c:v>
                      </c:pt>
                    </c:strCache>
                  </c:strRef>
                </c:tx>
                <c:spPr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AGOSTO!$H$7:$H$13</c15:sqref>
                        </c15:formulaRef>
                      </c:ext>
                    </c:extLst>
                    <c:strCache>
                      <c:ptCount val="7"/>
                      <c:pt idx="0">
                        <c:v>ADA</c:v>
                      </c:pt>
                      <c:pt idx="1">
                        <c:v>EASYFLY</c:v>
                      </c:pt>
                      <c:pt idx="2">
                        <c:v>AVIANCA</c:v>
                      </c:pt>
                      <c:pt idx="3">
                        <c:v>SATENA</c:v>
                      </c:pt>
                      <c:pt idx="4">
                        <c:v>VIVA COLOMBIA</c:v>
                      </c:pt>
                      <c:pt idx="5">
                        <c:v>LATAM COLOMBIA</c:v>
                      </c:pt>
                      <c:pt idx="6">
                        <c:v>COPA COLOMBIA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AGOSTO!$I$7:$I$13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0.39178082191780822</c:v>
                      </c:pt>
                      <c:pt idx="1">
                        <c:v>0.80550964187327823</c:v>
                      </c:pt>
                      <c:pt idx="2">
                        <c:v>0.83560407831814487</c:v>
                      </c:pt>
                      <c:pt idx="3">
                        <c:v>0.86229508196721316</c:v>
                      </c:pt>
                      <c:pt idx="4">
                        <c:v>0.87513061650992685</c:v>
                      </c:pt>
                      <c:pt idx="5">
                        <c:v>0.91319335631463494</c:v>
                      </c:pt>
                      <c:pt idx="6">
                        <c:v>0.94205607476635511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3BA-4702-87BE-AD2A7343D9C2}"/>
                  </c:ext>
                </c:extLst>
              </c15:ser>
            </c15:filteredBarSeries>
          </c:ext>
        </c:extLst>
      </c:barChart>
      <c:catAx>
        <c:axId val="55912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7046240"/>
        <c:crosses val="autoZero"/>
        <c:auto val="1"/>
        <c:lblAlgn val="ctr"/>
        <c:lblOffset val="100"/>
        <c:noMultiLvlLbl val="0"/>
      </c:catAx>
      <c:valAx>
        <c:axId val="31704624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5912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88888888888889E-2"/>
          <c:y val="0.18518518518518517"/>
          <c:w val="0.93888888888888888"/>
          <c:h val="0.769855278506853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AGOSTO!$J$6</c:f>
              <c:strCache>
                <c:ptCount val="1"/>
                <c:pt idx="0">
                  <c:v>Cumplimiento Servicio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5555555555555046E-3"/>
                  <c:y val="0.17592592592592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3A-4B49-8B78-2B0D0E4826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AGOSTO!$J$14</c:f>
              <c:numCache>
                <c:formatCode>0.00%</c:formatCode>
                <c:ptCount val="1"/>
                <c:pt idx="0">
                  <c:v>0.80272622103147007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3A-4B49-8B78-2B0D0E482675}"/>
            </c:ext>
          </c:extLst>
        </c:ser>
        <c:ser>
          <c:idx val="1"/>
          <c:order val="1"/>
          <c:tx>
            <c:strRef>
              <c:f>AGOSTO!$K$6</c:f>
              <c:strCache>
                <c:ptCount val="1"/>
                <c:pt idx="0">
                  <c:v>Cumplimiento Itinerario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3888888888888888E-2"/>
                  <c:y val="0.1990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3A-4B49-8B78-2B0D0E4826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AGOSTO!$K$14</c:f>
              <c:numCache>
                <c:formatCode>0.00%</c:formatCode>
                <c:ptCount val="1"/>
                <c:pt idx="0">
                  <c:v>0.64387647256090297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3A-4B49-8B78-2B0D0E4826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8916032"/>
        <c:axId val="1309716960"/>
        <c:axId val="0"/>
      </c:bar3DChart>
      <c:catAx>
        <c:axId val="1098916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9716960"/>
        <c:crosses val="autoZero"/>
        <c:auto val="1"/>
        <c:lblAlgn val="ctr"/>
        <c:lblOffset val="100"/>
        <c:noMultiLvlLbl val="0"/>
      </c:catAx>
      <c:valAx>
        <c:axId val="1309716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09891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33333333333334E-2"/>
          <c:y val="5.2262685914260719E-2"/>
          <c:w val="0.84935531404317088"/>
          <c:h val="8.1911101591772673E-2"/>
        </c:manualLayout>
      </c:layout>
      <c:overlay val="0"/>
      <c:spPr>
        <a:noFill/>
        <a:ln w="158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24781277340333"/>
          <c:y val="0.18518518518518517"/>
          <c:w val="0.85341885389326333"/>
          <c:h val="0.77544655876348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Hoja3!$D$20</c:f>
              <c:strCache>
                <c:ptCount val="1"/>
                <c:pt idx="0">
                  <c:v>Cumplimiento Servicio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5555555555555046E-3"/>
                  <c:y val="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96-424C-A96C-79D5F2367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Hoja3!$E$20</c:f>
              <c:numCache>
                <c:formatCode>0.00%</c:formatCode>
                <c:ptCount val="1"/>
                <c:pt idx="0">
                  <c:v>0.77547348574089348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96-424C-A96C-79D5F236784B}"/>
            </c:ext>
          </c:extLst>
        </c:ser>
        <c:ser>
          <c:idx val="1"/>
          <c:order val="1"/>
          <c:tx>
            <c:strRef>
              <c:f>Hoja3!$D$21</c:f>
              <c:strCache>
                <c:ptCount val="1"/>
                <c:pt idx="0">
                  <c:v>Cumplimiento Itinerario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96-424C-A96C-79D5F2367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Hoja3!$E$21</c:f>
              <c:numCache>
                <c:formatCode>0.00%</c:formatCode>
                <c:ptCount val="1"/>
                <c:pt idx="0">
                  <c:v>0.70431368098081959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96-424C-A96C-79D5F23678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4332192"/>
        <c:axId val="617470672"/>
        <c:axId val="0"/>
      </c:bar3DChart>
      <c:catAx>
        <c:axId val="61433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7470672"/>
        <c:crosses val="autoZero"/>
        <c:auto val="1"/>
        <c:lblAlgn val="ctr"/>
        <c:lblOffset val="100"/>
        <c:noMultiLvlLbl val="0"/>
      </c:catAx>
      <c:valAx>
        <c:axId val="617470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1433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98906386701663E-2"/>
          <c:y val="6.2483595800524989E-2"/>
          <c:w val="0.86266885389326331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2"/>
    </a:solidFill>
    <a:ln w="254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027A31-8B70-484C-A67D-DC17AAB13D95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E4CE45-D4DB-2342-87C1-B960E212B0C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9905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00FF5C-916C-FC4C-8491-FA264B13FCF2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7605E-031D-5D48-BE3A-91A96A7C54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1558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F49357-D08B-402D-8B62-DC6807B11783}" type="slidenum">
              <a:rPr lang="es-ES" altLang="es-CO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CO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CO" dirty="0"/>
          </a:p>
        </p:txBody>
      </p:sp>
    </p:spTree>
    <p:extLst>
      <p:ext uri="{BB962C8B-B14F-4D97-AF65-F5344CB8AC3E}">
        <p14:creationId xmlns:p14="http://schemas.microsoft.com/office/powerpoint/2010/main" val="419551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ntilla PPT AEROCIVIL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7980" y="3058778"/>
            <a:ext cx="7847686" cy="97074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7979" y="4231906"/>
            <a:ext cx="7847687" cy="33591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627979" y="6423719"/>
            <a:ext cx="398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www.aerocivil.gov.co</a:t>
            </a:r>
          </a:p>
        </p:txBody>
      </p:sp>
    </p:spTree>
    <p:extLst>
      <p:ext uri="{BB962C8B-B14F-4D97-AF65-F5344CB8AC3E}">
        <p14:creationId xmlns:p14="http://schemas.microsoft.com/office/powerpoint/2010/main" val="343071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ntilla PPT AEROCIVIL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0390" y="2577849"/>
            <a:ext cx="3158381" cy="137292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0390" y="3950773"/>
            <a:ext cx="3158381" cy="100346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6" name="Marcador de contenido 2"/>
          <p:cNvSpPr>
            <a:spLocks noGrp="1"/>
          </p:cNvSpPr>
          <p:nvPr>
            <p:ph idx="10"/>
          </p:nvPr>
        </p:nvSpPr>
        <p:spPr>
          <a:xfrm>
            <a:off x="3892190" y="1700808"/>
            <a:ext cx="5288322" cy="4264764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627979" y="6423719"/>
            <a:ext cx="398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www.aerocivil.gov.co</a:t>
            </a:r>
          </a:p>
        </p:txBody>
      </p:sp>
    </p:spTree>
    <p:extLst>
      <p:ext uri="{BB962C8B-B14F-4D97-AF65-F5344CB8AC3E}">
        <p14:creationId xmlns:p14="http://schemas.microsoft.com/office/powerpoint/2010/main" val="216528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99011"/>
            <a:ext cx="8229600" cy="4327151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3A-EB26-7E4D-8E64-18BBA921D8E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www.aerocivil.gov.co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693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68EC-4245-DD4C-84C2-75CD8A3AD1D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www.aerocivil.gov.co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371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751979"/>
            <a:ext cx="4038600" cy="43741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51979"/>
            <a:ext cx="4038600" cy="43741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B27B-6F0D-224B-A2ED-EB63453D4360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www.aerocivil.gov.co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537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ED7A-7F90-B949-B4C0-68A7D9C17043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www.aerocivil.gov.co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813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C24F-8CBB-494F-9A21-7BED0805888B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www.aerocivil.gov.co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28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72174-C7F4-4958-8D0A-5531277247B9}" type="datetimeFigureOut">
              <a:rPr lang="es-CO"/>
              <a:pPr>
                <a:defRPr/>
              </a:pPr>
              <a:t>14/12/2017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58A3D-C94C-4F24-A70B-D5040B89D650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6492167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lantilla PPT AEROCIVIL-01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315204"/>
            <a:ext cx="6412098" cy="1121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77997"/>
            <a:ext cx="8229600" cy="444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526574"/>
            <a:ext cx="1016779" cy="250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642A505D-C5CD-D943-AB03-A4C1CBE72BE3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89169" y="6526574"/>
            <a:ext cx="5654887" cy="250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s-ES" dirty="0"/>
              <a:t>www.aerocivil.gov.co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740706" y="6526574"/>
            <a:ext cx="946093" cy="250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8F8E628-6199-4E49-B97E-043B0DCFEA8E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96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40404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2708"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34431" y="5420816"/>
            <a:ext cx="6475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INFORME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MEDICIÓN DE CUMPLIMIENTO AEROCOMERCIAL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AGOSTO 2017</a:t>
            </a:r>
          </a:p>
        </p:txBody>
      </p:sp>
    </p:spTree>
    <p:extLst>
      <p:ext uri="{BB962C8B-B14F-4D97-AF65-F5344CB8AC3E}">
        <p14:creationId xmlns:p14="http://schemas.microsoft.com/office/powerpoint/2010/main" val="1460492394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0A3001-BDAD-4246-A1FA-FDE1EDCD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3A-EB26-7E4D-8E64-18BBA921D8E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A2A78-3149-41FA-A2DE-BC4D2CA8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www.aerocivil.gov.co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BA687E-3383-4FAC-8AF3-A65A6672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10</a:t>
            </a:fld>
            <a:endParaRPr lang="es-ES" dirty="0"/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7320AC90-AC42-4DF8-8723-1218C8193E99}"/>
              </a:ext>
            </a:extLst>
          </p:cNvPr>
          <p:cNvSpPr txBox="1">
            <a:spLocks/>
          </p:cNvSpPr>
          <p:nvPr/>
        </p:nvSpPr>
        <p:spPr>
          <a:xfrm>
            <a:off x="2155114" y="603261"/>
            <a:ext cx="4487141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DE ITINERARIO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EF15EC-3459-4C7C-AC25-7424385E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59" y="1603980"/>
            <a:ext cx="7773105" cy="43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5"/>
          <p:cNvSpPr txBox="1">
            <a:spLocks/>
          </p:cNvSpPr>
          <p:nvPr/>
        </p:nvSpPr>
        <p:spPr>
          <a:xfrm>
            <a:off x="873465" y="2504587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CUMPLIMIENTO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OPERACIÓN INTERNACIONAL</a:t>
            </a:r>
          </a:p>
          <a:p>
            <a:pPr fontAlgn="auto">
              <a:spcAft>
                <a:spcPts val="0"/>
              </a:spcAft>
              <a:defRPr/>
            </a:pPr>
            <a:endParaRPr lang="es-CO" sz="4200" dirty="0"/>
          </a:p>
        </p:txBody>
      </p:sp>
    </p:spTree>
    <p:extLst>
      <p:ext uri="{BB962C8B-B14F-4D97-AF65-F5344CB8AC3E}">
        <p14:creationId xmlns:p14="http://schemas.microsoft.com/office/powerpoint/2010/main" val="156096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631970" y="422477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INDICADORES OPERACIÓN INTERNACIONAL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AGOSTO 2017</a:t>
            </a:r>
            <a:endParaRPr lang="es-CO" sz="22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13B3418-9424-492F-A584-6B30ED495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486778"/>
              </p:ext>
            </p:extLst>
          </p:nvPr>
        </p:nvGraphicFramePr>
        <p:xfrm>
          <a:off x="1145309" y="1706417"/>
          <a:ext cx="6871855" cy="394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493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2119425" y="555278"/>
            <a:ext cx="4908395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CALIDAD DEL SERVICIO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5D3CBA-8D3F-4E86-859D-C0DCF0C9F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65" y="1623526"/>
            <a:ext cx="8355669" cy="45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9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2119425" y="555278"/>
            <a:ext cx="4908395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CALIDAD DEL SERVICIO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DD27AF-5F9E-4340-9CBA-071E6089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2" y="1590224"/>
            <a:ext cx="8313576" cy="44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3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2119425" y="555278"/>
            <a:ext cx="4908395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CALIDAD DEL SERVICIO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E5234B-03D8-4BE9-816B-E10D558B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7" y="1498831"/>
            <a:ext cx="8698545" cy="46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87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 txBox="1">
            <a:spLocks/>
          </p:cNvSpPr>
          <p:nvPr/>
        </p:nvSpPr>
        <p:spPr>
          <a:xfrm>
            <a:off x="2320943" y="555277"/>
            <a:ext cx="4487141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DE ITINERARIO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39014E-99FC-4998-BD39-6798A495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6" y="1696206"/>
            <a:ext cx="8483978" cy="38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0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 txBox="1">
            <a:spLocks/>
          </p:cNvSpPr>
          <p:nvPr/>
        </p:nvSpPr>
        <p:spPr>
          <a:xfrm>
            <a:off x="2320943" y="555277"/>
            <a:ext cx="4487141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DE ITINERARIO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DE4CFC-0FE3-46E5-8ACA-8300D56D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2" y="1690162"/>
            <a:ext cx="8763896" cy="39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3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 txBox="1">
            <a:spLocks/>
          </p:cNvSpPr>
          <p:nvPr/>
        </p:nvSpPr>
        <p:spPr>
          <a:xfrm>
            <a:off x="2320943" y="555277"/>
            <a:ext cx="4487141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DE ITINERARIO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6C36A25-90A6-42C3-BD0F-9495D8BAF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41" y="1563302"/>
            <a:ext cx="8605969" cy="46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5"/>
          <p:cNvSpPr txBox="1">
            <a:spLocks/>
          </p:cNvSpPr>
          <p:nvPr/>
        </p:nvSpPr>
        <p:spPr>
          <a:xfrm>
            <a:off x="899592" y="2643931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FINAL INFORME</a:t>
            </a:r>
          </a:p>
          <a:p>
            <a:pPr fontAlgn="auto">
              <a:spcAft>
                <a:spcPts val="0"/>
              </a:spcAft>
              <a:defRPr/>
            </a:pPr>
            <a:endParaRPr lang="es-CO" sz="4200" dirty="0"/>
          </a:p>
        </p:txBody>
      </p:sp>
    </p:spTree>
    <p:extLst>
      <p:ext uri="{BB962C8B-B14F-4D97-AF65-F5344CB8AC3E}">
        <p14:creationId xmlns:p14="http://schemas.microsoft.com/office/powerpoint/2010/main" val="73284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5"/>
          <p:cNvSpPr txBox="1">
            <a:spLocks/>
          </p:cNvSpPr>
          <p:nvPr/>
        </p:nvSpPr>
        <p:spPr>
          <a:xfrm>
            <a:off x="1448521" y="73641"/>
            <a:ext cx="5652986" cy="12958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800" b="1" dirty="0">
                <a:solidFill>
                  <a:schemeClr val="tx2">
                    <a:lumMod val="75000"/>
                  </a:schemeClr>
                </a:solidFill>
              </a:rPr>
              <a:t>INDICADORES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800" b="1" dirty="0">
                <a:solidFill>
                  <a:schemeClr val="tx2">
                    <a:lumMod val="75000"/>
                  </a:schemeClr>
                </a:solidFill>
              </a:rPr>
              <a:t>CUMPLIMIENTO AEROCOMERCIAL</a:t>
            </a:r>
          </a:p>
          <a:p>
            <a:pPr fontAlgn="auto">
              <a:spcAft>
                <a:spcPts val="0"/>
              </a:spcAft>
              <a:defRPr/>
            </a:pPr>
            <a:endParaRPr lang="es-CO" sz="2800" dirty="0"/>
          </a:p>
        </p:txBody>
      </p:sp>
      <p:sp>
        <p:nvSpPr>
          <p:cNvPr id="4" name="Subtítulo 5"/>
          <p:cNvSpPr txBox="1">
            <a:spLocks/>
          </p:cNvSpPr>
          <p:nvPr/>
        </p:nvSpPr>
        <p:spPr>
          <a:xfrm>
            <a:off x="420077" y="1751202"/>
            <a:ext cx="7855703" cy="39458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La medición del cumplimiento aerocomercial se realiza a los horarios e itinerarios programados por las empresas regulares de pasajeros tanto nacionales como extranjeras. 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Los indicadores aquí publicados se generan con base en la información reportada por las aerolíneas y la correspondiente verificación por parte de esta autoridad aeronáutica respecto a la veracidad del cumplimiento y las causas del incumplimiento del itinerario programado.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</a:rPr>
              <a:t>Indicador Calidad del Servicio: </a:t>
            </a: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Mide el cumplimiento de los itinerarios  programados por las aerolíneas, en el que se tiene en cuenta únicamente las variables imputables a las empresas regulares de pasajeros y que por ende afecta la calidad del servicio hacia el pasajero.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</a:rPr>
              <a:t>Indicador de Itinerario: </a:t>
            </a: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Mide el cumplimiento de los itinerarios programados por las aerolíneas, en el que se tiene en cuenta las variables internas y externas, que afectaron la puntualidad de la hora de salida de sus vuelos.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</a:rPr>
              <a:t>*Causas Internas: </a:t>
            </a: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Se refiere a los motivos imputables a la aerolínea que afectan la calidad del servicio hacia el pasajero.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</a:rPr>
              <a:t>*Causas Externas: </a:t>
            </a:r>
            <a:r>
              <a:rPr lang="es-CO" sz="1200" i="1" dirty="0">
                <a:solidFill>
                  <a:schemeClr val="tx2">
                    <a:lumMod val="75000"/>
                  </a:schemeClr>
                </a:solidFill>
              </a:rPr>
              <a:t>Se refiere a los motivos No imputables a la aerolínea que afectan la calidad del servicio hacia el pasajero.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s-CO" sz="12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s-CO" sz="1200" b="1" i="1" dirty="0">
              <a:solidFill>
                <a:srgbClr val="7030A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s-CO" sz="1200" b="1" i="1" dirty="0">
                <a:solidFill>
                  <a:srgbClr val="7030A0"/>
                </a:solidFill>
              </a:rPr>
              <a:t>Nota: La medición del cumplimiento aerocomercial a partir del mes de marzo, se basa en la Circula # 02 de 23 de Enero de 2017.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9" y="150566"/>
            <a:ext cx="1244252" cy="16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0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5"/>
          <p:cNvSpPr txBox="1">
            <a:spLocks/>
          </p:cNvSpPr>
          <p:nvPr/>
        </p:nvSpPr>
        <p:spPr>
          <a:xfrm>
            <a:off x="760255" y="2509829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CUMPLIMIENTO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b="1" dirty="0">
                <a:solidFill>
                  <a:schemeClr val="tx2">
                    <a:lumMod val="75000"/>
                  </a:schemeClr>
                </a:solidFill>
              </a:rPr>
              <a:t>OPERACIÓN AEROLINEAS NACIONALES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O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CO" sz="4200" dirty="0"/>
          </a:p>
        </p:txBody>
      </p:sp>
    </p:spTree>
    <p:extLst>
      <p:ext uri="{BB962C8B-B14F-4D97-AF65-F5344CB8AC3E}">
        <p14:creationId xmlns:p14="http://schemas.microsoft.com/office/powerpoint/2010/main" val="387878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5"/>
          <p:cNvSpPr txBox="1">
            <a:spLocks/>
          </p:cNvSpPr>
          <p:nvPr/>
        </p:nvSpPr>
        <p:spPr>
          <a:xfrm>
            <a:off x="398930" y="447790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INDICADORES OPERACIÓN AEROLINEAS NACIONALES</a:t>
            </a:r>
          </a:p>
          <a:p>
            <a:pPr marL="0" indent="0" algn="ctr"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AGOSTO 2017</a:t>
            </a:r>
          </a:p>
          <a:p>
            <a:pPr fontAlgn="auto">
              <a:spcAft>
                <a:spcPts val="0"/>
              </a:spcAft>
              <a:defRPr/>
            </a:pPr>
            <a:endParaRPr lang="es-CO" sz="22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A2627AF-FA3C-4367-AD62-7D754757E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388572"/>
              </p:ext>
            </p:extLst>
          </p:nvPr>
        </p:nvGraphicFramePr>
        <p:xfrm>
          <a:off x="1283855" y="1717964"/>
          <a:ext cx="6225309" cy="398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299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2110719" y="398262"/>
            <a:ext cx="4908395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CALIDAD DEL SERVICIO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D33738D-DB44-4015-A3F1-441576477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77321"/>
              </p:ext>
            </p:extLst>
          </p:nvPr>
        </p:nvGraphicFramePr>
        <p:xfrm>
          <a:off x="335612" y="1811192"/>
          <a:ext cx="8318860" cy="395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9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2329652" y="555277"/>
            <a:ext cx="4487141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DE ITINERARIO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D33738D-DB44-4015-A3F1-441576477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929521"/>
              </p:ext>
            </p:extLst>
          </p:nvPr>
        </p:nvGraphicFramePr>
        <p:xfrm>
          <a:off x="646545" y="1682028"/>
          <a:ext cx="7915564" cy="414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315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55E5D-6924-4556-B51F-D806C5BA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3A-EB26-7E4D-8E64-18BBA921D8E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92E1F-9555-4CEB-93E5-E6B46E6F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www.aerocivil.gov.co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ACBD95-D8A0-4B71-A7F4-67982513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7</a:t>
            </a:fld>
            <a:endParaRPr lang="es-ES" dirty="0"/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FB9A6E6C-9D22-46AA-A05D-4D47ED63DB11}"/>
              </a:ext>
            </a:extLst>
          </p:cNvPr>
          <p:cNvSpPr txBox="1">
            <a:spLocks/>
          </p:cNvSpPr>
          <p:nvPr/>
        </p:nvSpPr>
        <p:spPr>
          <a:xfrm>
            <a:off x="873465" y="2504587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CUMPLIMIENTO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4200" b="1" dirty="0">
                <a:solidFill>
                  <a:schemeClr val="tx2">
                    <a:lumMod val="75000"/>
                  </a:schemeClr>
                </a:solidFill>
              </a:rPr>
              <a:t>OPERACIÓN NACIONAL</a:t>
            </a:r>
          </a:p>
          <a:p>
            <a:pPr fontAlgn="auto">
              <a:spcAft>
                <a:spcPts val="0"/>
              </a:spcAft>
              <a:defRPr/>
            </a:pPr>
            <a:endParaRPr lang="es-CO" sz="4200" dirty="0"/>
          </a:p>
        </p:txBody>
      </p:sp>
    </p:spTree>
    <p:extLst>
      <p:ext uri="{BB962C8B-B14F-4D97-AF65-F5344CB8AC3E}">
        <p14:creationId xmlns:p14="http://schemas.microsoft.com/office/powerpoint/2010/main" val="166109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8D28C6-B964-4833-9C79-0A0772C2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3A-EB26-7E4D-8E64-18BBA921D8E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23999F-B182-4528-9E28-E3091319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www.aerocivil.gov.co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BCD78-4264-4676-8B82-54A8E8E4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8</a:t>
            </a:fld>
            <a:endParaRPr lang="es-ES" dirty="0"/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F6BE3F79-AE83-4EAD-A513-29E6A202B96F}"/>
              </a:ext>
            </a:extLst>
          </p:cNvPr>
          <p:cNvSpPr txBox="1">
            <a:spLocks/>
          </p:cNvSpPr>
          <p:nvPr/>
        </p:nvSpPr>
        <p:spPr>
          <a:xfrm>
            <a:off x="261257" y="485112"/>
            <a:ext cx="7632898" cy="719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INDICADORES OPERACIÓN NACIONAL</a:t>
            </a:r>
          </a:p>
          <a:p>
            <a:pPr marL="0" indent="0" algn="ctr">
              <a:buNone/>
              <a:defRPr/>
            </a:pPr>
            <a:r>
              <a:rPr lang="es-CO" sz="2200" b="1" dirty="0">
                <a:solidFill>
                  <a:schemeClr val="tx2">
                    <a:lumMod val="75000"/>
                  </a:schemeClr>
                </a:solidFill>
              </a:rPr>
              <a:t>AGOSTO 2017</a:t>
            </a:r>
          </a:p>
          <a:p>
            <a:pPr fontAlgn="auto">
              <a:spcAft>
                <a:spcPts val="0"/>
              </a:spcAft>
              <a:defRPr/>
            </a:pPr>
            <a:endParaRPr lang="es-CO" sz="22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8DC7640F-0F8B-40ED-AE4A-789432A01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063161"/>
              </p:ext>
            </p:extLst>
          </p:nvPr>
        </p:nvGraphicFramePr>
        <p:xfrm>
          <a:off x="1300727" y="1876505"/>
          <a:ext cx="5296015" cy="369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8129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B17EF3-6AFB-467F-B189-5F91823D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3A-EB26-7E4D-8E64-18BBA921D8E4}" type="datetime1">
              <a:rPr lang="es-AR" smtClean="0"/>
              <a:t>14/12/2017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A2B935-879B-4962-88D7-204AB1A5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www.aerocivil.gov.co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05F5CE-1E8C-4BDD-9BE3-4CF36D80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E628-6199-4E49-B97E-043B0DCFEA8E}" type="slidenum">
              <a:rPr lang="es-ES" smtClean="0"/>
              <a:t>9</a:t>
            </a:fld>
            <a:endParaRPr lang="es-ES" dirty="0"/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E6DF27A5-B09D-4DEB-9640-846E9BB1C239}"/>
              </a:ext>
            </a:extLst>
          </p:cNvPr>
          <p:cNvSpPr txBox="1">
            <a:spLocks/>
          </p:cNvSpPr>
          <p:nvPr/>
        </p:nvSpPr>
        <p:spPr>
          <a:xfrm>
            <a:off x="1903187" y="695785"/>
            <a:ext cx="4908395" cy="484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defPPr>
              <a:defRPr lang="es-ES"/>
            </a:defPPr>
            <a:lvl1pPr indent="0" algn="ctr" defTabSz="914400">
              <a:spcBef>
                <a:spcPct val="20000"/>
              </a:spcBef>
              <a:buFont typeface="Arial" pitchFamily="34" charset="0"/>
              <a:buNone/>
              <a:defRPr sz="2200" b="1">
                <a:solidFill>
                  <a:srgbClr val="000000"/>
                </a:solidFill>
              </a:defRPr>
            </a:lvl1pPr>
            <a:lvl2pPr marL="742950" indent="-285750" defTabSz="91440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CO" dirty="0"/>
              <a:t>CUMPLIMIENTO CALIDAD DEL SERVICIO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43665AC-9797-4B9D-8AA2-E87FA63A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90" y="1555764"/>
            <a:ext cx="7413366" cy="44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52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1">
      <a:dk1>
        <a:srgbClr val="949494"/>
      </a:dk1>
      <a:lt1>
        <a:sysClr val="window" lastClr="FFFFFF"/>
      </a:lt1>
      <a:dk2>
        <a:srgbClr val="1F497D"/>
      </a:dk2>
      <a:lt2>
        <a:srgbClr val="EEECE1"/>
      </a:lt2>
      <a:accent1>
        <a:srgbClr val="365B86"/>
      </a:accent1>
      <a:accent2>
        <a:srgbClr val="C0000C"/>
      </a:accent2>
      <a:accent3>
        <a:srgbClr val="528414"/>
      </a:accent3>
      <a:accent4>
        <a:srgbClr val="5407A2"/>
      </a:accent4>
      <a:accent5>
        <a:srgbClr val="00BAD3"/>
      </a:accent5>
      <a:accent6>
        <a:srgbClr val="F75D00"/>
      </a:accent6>
      <a:hlink>
        <a:srgbClr val="002CD7"/>
      </a:hlink>
      <a:folHlink>
        <a:srgbClr val="A800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4E918C3DD5CC44FB08F5A2D78177FFA" ma:contentTypeVersion="3" ma:contentTypeDescription="Crear nuevo documento." ma:contentTypeScope="" ma:versionID="d83090e217ad7806f95089cd75202b76">
  <xsd:schema xmlns:xsd="http://www.w3.org/2001/XMLSchema" xmlns:xs="http://www.w3.org/2001/XMLSchema" xmlns:p="http://schemas.microsoft.com/office/2006/metadata/properties" xmlns:ns2="8cf1b8fd-72df-4c21-8306-a5f720778edf" targetNamespace="http://schemas.microsoft.com/office/2006/metadata/properties" ma:root="true" ma:fieldsID="7aee7a9f0a8eac9d55db07a8daa255ab" ns2:_="">
    <xsd:import namespace="8cf1b8fd-72df-4c21-8306-a5f720778edf"/>
    <xsd:element name="properties">
      <xsd:complexType>
        <xsd:sequence>
          <xsd:element name="documentManagement">
            <xsd:complexType>
              <xsd:all>
                <xsd:element ref="ns2:Filtro" minOccurs="0"/>
                <xsd:element ref="ns2:Formato" minOccurs="0"/>
                <xsd:element ref="ns2:Ord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1b8fd-72df-4c21-8306-a5f720778edf" elementFormDefault="qualified">
    <xsd:import namespace="http://schemas.microsoft.com/office/2006/documentManagement/types"/>
    <xsd:import namespace="http://schemas.microsoft.com/office/infopath/2007/PartnerControls"/>
    <xsd:element name="Filtro" ma:index="8" nillable="true" ma:displayName="Filtro" ma:internalName="Filtro">
      <xsd:simpleType>
        <xsd:restriction base="dms:Text">
          <xsd:maxLength value="255"/>
        </xsd:restriction>
      </xsd:simpleType>
    </xsd:element>
    <xsd:element name="Formato" ma:index="9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Orden" ma:index="10" nillable="true" ma:displayName="Orden" ma:internalName="Orde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tro xmlns="8cf1b8fd-72df-4c21-8306-a5f720778edf">2016</Filtro>
    <Orden xmlns="8cf1b8fd-72df-4c21-8306-a5f720778edf">57</Orden>
    <Formato xmlns="8cf1b8fd-72df-4c21-8306-a5f720778edf">/Style%20Library/Images/ppt.svg</Formato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C81C0E-A8F6-42AC-BF27-C023ED50D557}"/>
</file>

<file path=customXml/itemProps2.xml><?xml version="1.0" encoding="utf-8"?>
<ds:datastoreItem xmlns:ds="http://schemas.openxmlformats.org/officeDocument/2006/customXml" ds:itemID="{F4AF38C9-F9EC-4755-B9C6-CEC43DC0917F}"/>
</file>

<file path=customXml/itemProps3.xml><?xml version="1.0" encoding="utf-8"?>
<ds:datastoreItem xmlns:ds="http://schemas.openxmlformats.org/officeDocument/2006/customXml" ds:itemID="{2C972454-6444-4CC9-B315-4C43FA0E390B}"/>
</file>

<file path=customXml/itemProps4.xml><?xml version="1.0" encoding="utf-8"?>
<ds:datastoreItem xmlns:ds="http://schemas.openxmlformats.org/officeDocument/2006/customXml" ds:itemID="{F4AF38C9-F9EC-4755-B9C6-CEC43DC091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5961</TotalTime>
  <Words>374</Words>
  <Application>Microsoft Office PowerPoint</Application>
  <PresentationFormat>Presentación en pantalla (4:3)</PresentationFormat>
  <Paragraphs>65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Calidad del servicio agosto 2017</dc:title>
  <dc:creator>CAMILO</dc:creator>
  <cp:lastModifiedBy>Julian Camilo Villar Chacon</cp:lastModifiedBy>
  <cp:revision>194</cp:revision>
  <cp:lastPrinted>2016-11-09T21:48:51Z</cp:lastPrinted>
  <dcterms:created xsi:type="dcterms:W3CDTF">2015-08-10T15:28:24Z</dcterms:created>
  <dcterms:modified xsi:type="dcterms:W3CDTF">2017-12-14T20:58:41Z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cec4cbde-bb3f-4cbc-a42e-4e4980bd765c</vt:lpwstr>
  </property>
  <property fmtid="{D5CDD505-2E9C-101B-9397-08002B2CF9AE}" pid="3" name="ContentTypeId">
    <vt:lpwstr>0x01010074E918C3DD5CC44FB08F5A2D78177FFA</vt:lpwstr>
  </property>
</Properties>
</file>